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17"/>
  </p:notesMasterIdLst>
  <p:sldIdLst>
    <p:sldId id="256" r:id="rId3"/>
    <p:sldId id="257" r:id="rId4"/>
    <p:sldId id="258" r:id="rId5"/>
    <p:sldId id="270" r:id="rId6"/>
    <p:sldId id="272" r:id="rId7"/>
    <p:sldId id="271" r:id="rId8"/>
    <p:sldId id="259" r:id="rId9"/>
    <p:sldId id="261" r:id="rId10"/>
    <p:sldId id="262" r:id="rId11"/>
    <p:sldId id="264" r:id="rId12"/>
    <p:sldId id="265" r:id="rId13"/>
    <p:sldId id="268" r:id="rId14"/>
    <p:sldId id="269" r:id="rId15"/>
    <p:sldId id="267" r:id="rId16"/>
  </p:sldIdLst>
  <p:sldSz cx="9144000" cy="5143500" type="screen16x9"/>
  <p:notesSz cx="6858000" cy="9144000"/>
  <p:embeddedFontLst>
    <p:embeddedFont>
      <p:font typeface="Overpass" pitchFamily="2" charset="77"/>
      <p:regular r:id="rId18"/>
      <p:bold r:id="rId19"/>
      <p:italic r:id="rId20"/>
      <p:boldItalic r:id="rId21"/>
    </p:embeddedFont>
    <p:embeddedFont>
      <p:font typeface="Proxima Nova" panose="02000506030000020004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39" d="100"/>
          <a:sy n="139" d="100"/>
        </p:scale>
        <p:origin x="17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734211019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734211019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734211019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734211019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77938403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77938403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734211019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734211019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723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73421101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73421101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34211019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34211019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734211019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734211019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 introduce the topics contained within this page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734211019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734211019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Accessing Student VMs through Workstation Port Forwarding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Accessing Student VMs through Bastion Port Forwarding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734211019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734211019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 introduce the topics contained within this page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6637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73421101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73421101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555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734211019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734211019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 introduce the topics contained within this page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8176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73421101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73421101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734211019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734211019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ToolKit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MOJO - New Site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RHLC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management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RHU ROL / public ROL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7793840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7793840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TITL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only">
  <p:cSld name="CUSTOM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E">
  <p:cSld name="CUSTOM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2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FOR INTERNAL USE ONLY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H">
  <p:cSld name="CUSTOM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2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FOR INTERNAL USE ONLY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e 1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276725" y="3264788"/>
            <a:ext cx="23787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>
  <p:cSld name="Divider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458788" y="103585"/>
            <a:ext cx="82296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1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34290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68580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102870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137160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454025" y="959644"/>
            <a:ext cx="8229600" cy="3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/>
            </a:lvl1pPr>
            <a:lvl2pPr marL="914400" lvl="1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2pPr>
            <a:lvl3pPr marL="1371600" lvl="2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4pPr>
            <a:lvl5pPr marL="2286000" lvl="4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5pPr>
            <a:lvl6pPr marL="2743200" lvl="5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dt" idx="10"/>
          </p:nvPr>
        </p:nvSpPr>
        <p:spPr>
          <a:xfrm>
            <a:off x="457200" y="480820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342900" marR="0" lvl="1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685800" marR="0" lvl="2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028700" marR="0" lvl="3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1371600" marR="0" lvl="4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1714500" marR="0" lvl="5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2057400" marR="0" lvl="6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2400300" marR="0" lvl="7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2743200" marR="0" lvl="8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ftr" idx="11"/>
          </p:nvPr>
        </p:nvSpPr>
        <p:spPr>
          <a:xfrm>
            <a:off x="3124200" y="4808207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-698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342900" marR="0" lvl="1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685800" marR="0" lvl="2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028700" marR="0" lvl="3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1371600" marR="0" lvl="4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1714500" marR="0" lvl="5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2057400" marR="0" lvl="6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2400300" marR="0" lvl="7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2743200" marR="0" lvl="8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6553201" y="4808207"/>
            <a:ext cx="159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op, graphic bottom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body" idx="1"/>
          </p:nvPr>
        </p:nvSpPr>
        <p:spPr>
          <a:xfrm>
            <a:off x="826650" y="1554319"/>
            <a:ext cx="7490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1">
  <p:cSld name="CUSTOM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2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04" name="Google Shape;1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2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25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red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11" name="Google Shape;1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853" y="26519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34853" y="20713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34853" y="3228044"/>
            <a:ext cx="341963" cy="3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6"/>
          <p:cNvSpPr txBox="1"/>
          <p:nvPr/>
        </p:nvSpPr>
        <p:spPr>
          <a:xfrm>
            <a:off x="5970354" y="20713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11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16" name="Google Shape;116;p26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2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2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26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/>
          <p:nvPr/>
        </p:nvSpPr>
        <p:spPr>
          <a:xfrm>
            <a:off x="5970356" y="2651944"/>
            <a:ext cx="2742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https://www.facebook.com/RedHatServices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" name="Google Shape;121;p26"/>
          <p:cNvSpPr txBox="1"/>
          <p:nvPr/>
        </p:nvSpPr>
        <p:spPr>
          <a:xfrm>
            <a:off x="5970356" y="3227981"/>
            <a:ext cx="2389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https://twitter.com/RedHat_Services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ack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2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7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closing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/>
        </p:nvSpPr>
        <p:spPr>
          <a:xfrm>
            <a:off x="5970354" y="212851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5970356" y="2651944"/>
            <a:ext cx="2742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https://www.facebook.com/RedHatServices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" name="Google Shape;137;p28"/>
          <p:cNvSpPr txBox="1"/>
          <p:nvPr/>
        </p:nvSpPr>
        <p:spPr>
          <a:xfrm>
            <a:off x="5970356" y="3227981"/>
            <a:ext cx="2389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https://twitter.com/RedHat_Services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9" name="Google Shape;13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0956" y="2040613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90956" y="2553355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90956" y="3160524"/>
            <a:ext cx="435388" cy="435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2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illustrated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2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1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4245394" y="1281774"/>
            <a:ext cx="4302300" cy="1588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2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ubTitle" idx="3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365233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illustrated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3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3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subTitle" idx="2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1" name="Google Shape;161;p30"/>
          <p:cNvSpPr txBox="1"/>
          <p:nvPr/>
        </p:nvSpPr>
        <p:spPr>
          <a:xfrm>
            <a:off x="4427588" y="3501900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4427588" y="3880725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youtube.com/user/RedHatVideos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6611644" y="3501900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facebook.com/redhatinc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6611644" y="3880725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twitter.com/RedHat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4">
            <a:alphaModFix/>
          </a:blip>
          <a:srcRect l="2507" r="2498"/>
          <a:stretch/>
        </p:blipFill>
        <p:spPr>
          <a:xfrm>
            <a:off x="6439844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5">
            <a:alphaModFix/>
          </a:blip>
          <a:srcRect l="2678" r="2678"/>
          <a:stretch/>
        </p:blipFill>
        <p:spPr>
          <a:xfrm>
            <a:off x="6439844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 rotWithShape="1">
          <a:blip r:embed="rId6">
            <a:alphaModFix/>
          </a:blip>
          <a:srcRect l="2507" r="2498"/>
          <a:stretch/>
        </p:blipFill>
        <p:spPr>
          <a:xfrm>
            <a:off x="4245400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 rotWithShape="1">
          <a:blip r:embed="rId7">
            <a:alphaModFix/>
          </a:blip>
          <a:srcRect l="2326" r="2326"/>
          <a:stretch/>
        </p:blipFill>
        <p:spPr>
          <a:xfrm>
            <a:off x="4245400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8">
            <a:alphaModFix amt="36000"/>
          </a:blip>
          <a:stretch>
            <a:fillRect/>
          </a:stretch>
        </p:blipFill>
        <p:spPr>
          <a:xfrm>
            <a:off x="3709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lack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72" name="Google Shape;172;p3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3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" name="Google Shape;174;p3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31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81" name="Google Shape;181;p3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3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" name="Google Shape;183;p3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90" name="Google Shape;190;p3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2" name="Google Shape;192;p3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33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>
            <a:spLocks noGrp="1"/>
          </p:cNvSpPr>
          <p:nvPr>
            <p:ph type="subTitle" idx="3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white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9pPr>
          </a:lstStyle>
          <a:p>
            <a:endParaRPr/>
          </a:p>
        </p:txBody>
      </p:sp>
      <p:cxnSp>
        <p:nvCxnSpPr>
          <p:cNvPr id="200" name="Google Shape;200;p3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3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4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" name="Google Shape;205;p34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red">
  <p:cSld name="CUSTOM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08" name="Google Shape;208;p3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3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5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3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" name="Google Shape;213;p35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illustrated">
  <p:cSld name="CUSTOM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17" name="Google Shape;217;p3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3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6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223" name="Google Shape;223;p3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7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225" name="Google Shape;225;p3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3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black">
  <p:cSld name="CUSTOM_4_1">
    <p:bg>
      <p:bgPr>
        <a:solidFill>
          <a:srgbClr val="141414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cxnSp>
        <p:nvCxnSpPr>
          <p:cNvPr id="231" name="Google Shape;231;p3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38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233" name="Google Shape;233;p3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3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body" idx="1"/>
          </p:nvPr>
        </p:nvSpPr>
        <p:spPr>
          <a:xfrm>
            <a:off x="311700" y="1152469"/>
            <a:ext cx="85206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●"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en/services/training/ad183-red-hat-application-development-i-programming-java-ee" TargetMode="External"/><Relationship Id="rId7" Type="http://schemas.openxmlformats.org/officeDocument/2006/relationships/hyperlink" Target="https://www.redhat.com/en/services/training/red-hat-cloud-native-microservices-development-quarkus-do37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www.redhat.com/en/services/training/do328-building-resilient-microservices-with-istio-and-red-hat-openshift-service-mesh" TargetMode="External"/><Relationship Id="rId5" Type="http://schemas.openxmlformats.org/officeDocument/2006/relationships/hyperlink" Target="https://www.redhat.com/en/services/training/ad421-camel-integration-and-development-with-red-hat-fuse" TargetMode="External"/><Relationship Id="rId4" Type="http://schemas.openxmlformats.org/officeDocument/2006/relationships/hyperlink" Target="https://www.redhat.com/en/services/training/ad240-build-and-administer-apis-red-hat-3scale-api-management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en/services/training/red-hat-training-open-practices-your-devops-journey-do25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5" Type="http://schemas.openxmlformats.org/officeDocument/2006/relationships/hyperlink" Target="https://www.redhat.com/en/services/training/do500-devops-culture-and-practice-enablement" TargetMode="External"/><Relationship Id="rId4" Type="http://schemas.openxmlformats.org/officeDocument/2006/relationships/hyperlink" Target="https://www.redhat.com/en/services/training/do400-red-hat-devops-pipelines-and-processes-with-jenkins-git-and-test-driven-development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5" Type="http://schemas.openxmlformats.org/officeDocument/2006/relationships/hyperlink" Target="https://www.redhat.com/en/services/training-and-certification" TargetMode="Externa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en/topics/containers" TargetMode="External"/><Relationship Id="rId7" Type="http://schemas.openxmlformats.org/officeDocument/2006/relationships/hyperlink" Target="https://www.redhat.com/en/services/training/do720-container-adoption-boot-camp-for-develop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www.redhat.com/en/services/training/do295-containers-kubernetes-and-red-hat-openshift-development-ii" TargetMode="External"/><Relationship Id="rId5" Type="http://schemas.openxmlformats.org/officeDocument/2006/relationships/hyperlink" Target="https://www.redhat.com/en/services/training/do288-red-hat-openshift-development-ii-containerizing-applications" TargetMode="External"/><Relationship Id="rId4" Type="http://schemas.openxmlformats.org/officeDocument/2006/relationships/hyperlink" Target="https://www.redhat.com/en/services/training/do180-red-hat-openshift-I-containers-kubernet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hat.com/en/services/training/do700-container-adoption-boot-camp" TargetMode="External"/><Relationship Id="rId3" Type="http://schemas.openxmlformats.org/officeDocument/2006/relationships/hyperlink" Target="https://www.redhat.com/en/topics/containers" TargetMode="External"/><Relationship Id="rId7" Type="http://schemas.openxmlformats.org/officeDocument/2006/relationships/hyperlink" Target="https://www.redhat.com/en/services/training/do380-red-hat-openshift-administration-III-scaling-kubernetes-deployments-enterpris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www.redhat.com/en/services/training/red-hat-openshift-installation-lab-0" TargetMode="External"/><Relationship Id="rId5" Type="http://schemas.openxmlformats.org/officeDocument/2006/relationships/hyperlink" Target="https://www.redhat.com/en/services/training/do280-red-hat-openshift-administration-II-operating-production-kubernetes-cluster" TargetMode="External"/><Relationship Id="rId4" Type="http://schemas.openxmlformats.org/officeDocument/2006/relationships/hyperlink" Target="https://www.redhat.com/en/services/training/do180-red-hat-openshift-I-containers-kubernete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hat.com/en/services/training/rh442-red-hat-enterprise-performance-tuning" TargetMode="External"/><Relationship Id="rId3" Type="http://schemas.openxmlformats.org/officeDocument/2006/relationships/hyperlink" Target="https://www.redhat.com/en/services/training/rh124-red-hat-system-administration-i" TargetMode="External"/><Relationship Id="rId7" Type="http://schemas.openxmlformats.org/officeDocument/2006/relationships/hyperlink" Target="https://www.redhat.com/en/services/training/rh415-red-hat-security-linux-physical-virtual-and-clou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www.redhat.com/en/services/training/rh342-red-hat-enterprise-linux-diagnostics-and-troubleshooting" TargetMode="External"/><Relationship Id="rId5" Type="http://schemas.openxmlformats.org/officeDocument/2006/relationships/hyperlink" Target="https://www.redhat.com/en/services/training/rh294-red-hat-linux-automation-with-ansible" TargetMode="External"/><Relationship Id="rId4" Type="http://schemas.openxmlformats.org/officeDocument/2006/relationships/hyperlink" Target="https://www.redhat.com/en/services/training/rh134-red-hat-system-administration-i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>
            <a:spLocks noGrp="1"/>
          </p:cNvSpPr>
          <p:nvPr>
            <p:ph type="title"/>
          </p:nvPr>
        </p:nvSpPr>
        <p:spPr>
          <a:xfrm>
            <a:off x="795263" y="1485788"/>
            <a:ext cx="7553400" cy="132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DevOps Culture and Practice Enablement </a:t>
            </a:r>
            <a:endParaRPr sz="4200"/>
          </a:p>
        </p:txBody>
      </p:sp>
      <p:sp>
        <p:nvSpPr>
          <p:cNvPr id="242" name="Google Shape;242;p3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63" y="232088"/>
            <a:ext cx="2222118" cy="90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2232" y="22322"/>
            <a:ext cx="1808513" cy="13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 txBox="1">
            <a:spLocks noGrp="1"/>
          </p:cNvSpPr>
          <p:nvPr>
            <p:ph type="title"/>
          </p:nvPr>
        </p:nvSpPr>
        <p:spPr>
          <a:xfrm>
            <a:off x="61481" y="2949291"/>
            <a:ext cx="8998500" cy="79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Red Hat Training Courses (subset)</a:t>
            </a:r>
            <a:endParaRPr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11" name="Google Shape;311;p47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Development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4" name="Google Shape;267;p42">
            <a:extLst>
              <a:ext uri="{FF2B5EF4-FFF2-40B4-BE49-F238E27FC236}">
                <a16:creationId xmlns:a16="http://schemas.microsoft.com/office/drawing/2014/main" id="{57300C53-6437-FF45-B6F7-B6553202D4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7350" y="29854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" sz="3000" b="1" dirty="0"/>
              <a:t>Development Courses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" name="Google Shape;269;p42">
            <a:extLst>
              <a:ext uri="{FF2B5EF4-FFF2-40B4-BE49-F238E27FC236}">
                <a16:creationId xmlns:a16="http://schemas.microsoft.com/office/drawing/2014/main" id="{7D7EADD8-1FDF-DD4B-880F-6B24F57ACBD0}"/>
              </a:ext>
            </a:extLst>
          </p:cNvPr>
          <p:cNvSpPr txBox="1"/>
          <p:nvPr/>
        </p:nvSpPr>
        <p:spPr>
          <a:xfrm>
            <a:off x="186825" y="1671949"/>
            <a:ext cx="8533800" cy="242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AD183 –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  <a:hlinkClick r:id="rId3"/>
              </a:rPr>
              <a:t>Programming in Java EE</a:t>
            </a:r>
            <a:endParaRPr lang="en-US" sz="2050" dirty="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AD240 –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  <a:hlinkClick r:id="rId4"/>
              </a:rPr>
              <a:t>Red Hat 3scale API Management</a:t>
            </a:r>
            <a:endParaRPr lang="en-US" sz="2050" dirty="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AD421 –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  <a:hlinkClick r:id="rId5"/>
              </a:rPr>
              <a:t>Camel Integration and Development with Fuse and OCP</a:t>
            </a:r>
            <a:endParaRPr lang="en-US" sz="2050" dirty="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100" dirty="0"/>
              <a:t>DO328 – </a:t>
            </a:r>
            <a:r>
              <a:rPr lang="en-US" sz="2100" dirty="0">
                <a:hlinkClick r:id="rId6"/>
              </a:rPr>
              <a:t>Building Resilient Microservices with Istio and OCP Service Mesh</a:t>
            </a:r>
            <a:endParaRPr lang="en-US" sz="2100" dirty="0"/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100" dirty="0"/>
              <a:t>DO378 – </a:t>
            </a:r>
            <a:r>
              <a:rPr lang="en-US" sz="2100" dirty="0">
                <a:hlinkClick r:id="rId7"/>
              </a:rPr>
              <a:t>Red Hat Cloud-native Microservices Development with </a:t>
            </a:r>
            <a:r>
              <a:rPr lang="en-US" sz="2100" dirty="0" err="1">
                <a:hlinkClick r:id="rId7"/>
              </a:rPr>
              <a:t>Quarkus</a:t>
            </a:r>
            <a:endParaRPr sz="21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11" name="Google Shape;311;p47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Transformational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8107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7" name="Google Shape;267;p42">
            <a:extLst>
              <a:ext uri="{FF2B5EF4-FFF2-40B4-BE49-F238E27FC236}">
                <a16:creationId xmlns:a16="http://schemas.microsoft.com/office/drawing/2014/main" id="{77E66D4F-8BC0-CC4A-B002-C6FE6041B6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7350" y="29854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" sz="3000" b="1" dirty="0"/>
              <a:t>DevOps Courses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" name="Google Shape;269;p42">
            <a:extLst>
              <a:ext uri="{FF2B5EF4-FFF2-40B4-BE49-F238E27FC236}">
                <a16:creationId xmlns:a16="http://schemas.microsoft.com/office/drawing/2014/main" id="{31153956-9F9A-2E45-80CF-2669D5BD3309}"/>
              </a:ext>
            </a:extLst>
          </p:cNvPr>
          <p:cNvSpPr txBox="1"/>
          <p:nvPr/>
        </p:nvSpPr>
        <p:spPr>
          <a:xfrm>
            <a:off x="0" y="1708525"/>
            <a:ext cx="8533800" cy="1761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DO250 –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  <a:hlinkClick r:id="rId3"/>
              </a:rPr>
              <a:t>Open Practices for you DevOps Journey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 (non-technical)</a:t>
            </a: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DO400 –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  <a:hlinkClick r:id="rId4"/>
              </a:rPr>
              <a:t>Red Hat DevOps Pipelines and Processes: CI/CD with Jenkins, Git, and Test Driven Development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(highly technical)</a:t>
            </a: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DO500 –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  <a:hlinkClick r:id="rId5"/>
              </a:rPr>
              <a:t>DevOps Culture and Practice Enablement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(blend of technical and non-technical)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Hat is the world’s leading provider of enterprise open source software solutions. Award-winning support, training, and consulting services make </a:t>
            </a:r>
            <a:br>
              <a:rPr lang="en"/>
            </a:br>
            <a:r>
              <a:rPr lang="en"/>
              <a:t>Red Hat a trusted adviser to the Fortune 500. </a:t>
            </a:r>
            <a:endParaRPr/>
          </a:p>
        </p:txBody>
      </p:sp>
      <p:sp>
        <p:nvSpPr>
          <p:cNvPr id="338" name="Google Shape;338;p50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339" name="Google Shape;339;p5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40" name="Google Shape;340;p50"/>
          <p:cNvSpPr txBox="1"/>
          <p:nvPr/>
        </p:nvSpPr>
        <p:spPr>
          <a:xfrm>
            <a:off x="6567075" y="3949106"/>
            <a:ext cx="25770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E-Mail: tmichett@redhat.com</a:t>
            </a:r>
            <a:endParaRPr sz="1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xfrm>
            <a:off x="0" y="433219"/>
            <a:ext cx="2441400" cy="8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89" y="1304419"/>
            <a:ext cx="2379725" cy="23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2652625" y="291150"/>
            <a:ext cx="6407400" cy="4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Containers/OpenShift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Courses for both developers and administrators</a:t>
            </a: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System Administration Courses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Overpass"/>
                <a:ea typeface="Overpass"/>
                <a:cs typeface="Overpass"/>
                <a:sym typeface="Overpass"/>
              </a:rPr>
              <a:t>Courses geared towards platform administration</a:t>
            </a:r>
            <a:endParaRPr sz="1200" dirty="0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Developer Courses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Courses geared towards developers and best practices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lvl="0">
              <a:buClr>
                <a:schemeClr val="dk1"/>
              </a:buClr>
              <a:buSzPts val="800"/>
            </a:pPr>
            <a:r>
              <a:rPr lang="en-US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Transformational Learning Courses</a:t>
            </a:r>
          </a:p>
          <a:p>
            <a:pPr lvl="0"/>
            <a:r>
              <a:rPr lang="en-US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Courses for both developers and administrators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375" y="3935787"/>
            <a:ext cx="184665" cy="2735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F8B31A-F15B-0242-B95B-40202EBFC463}"/>
              </a:ext>
            </a:extLst>
          </p:cNvPr>
          <p:cNvSpPr/>
          <p:nvPr/>
        </p:nvSpPr>
        <p:spPr>
          <a:xfrm>
            <a:off x="2652625" y="3901588"/>
            <a:ext cx="67077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https://www.redhat.com/en/services/training-and-certification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60" name="Google Shape;260;p41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</p:txBody>
      </p:sp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xfrm>
            <a:off x="3766331" y="1334250"/>
            <a:ext cx="4726200" cy="81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Containers &amp; OpenShift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89" y="1304419"/>
            <a:ext cx="2379725" cy="23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2736600" y="1987826"/>
            <a:ext cx="6407400" cy="1418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7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Developers</a:t>
            </a:r>
            <a:endParaRPr lang="en-US"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375" y="3935787"/>
            <a:ext cx="184665" cy="27357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EC77E56-F105-C341-97DA-663EA0C65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23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1047350" y="29854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Overpass"/>
                <a:ea typeface="Overpass"/>
                <a:cs typeface="Overpass"/>
                <a:sym typeface="Overpass"/>
              </a:rPr>
              <a:t>Containers and OpenShift (OCP)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8" name="Google Shape;268;p42"/>
          <p:cNvSpPr txBox="1"/>
          <p:nvPr/>
        </p:nvSpPr>
        <p:spPr>
          <a:xfrm>
            <a:off x="512025" y="4132475"/>
            <a:ext cx="853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https://www.redhat.com/en/topics/containers</a:t>
            </a:r>
            <a:r>
              <a:rPr lang="en" sz="1200"/>
              <a:t> </a:t>
            </a:r>
            <a:endParaRPr sz="1200"/>
          </a:p>
        </p:txBody>
      </p:sp>
      <p:sp>
        <p:nvSpPr>
          <p:cNvPr id="269" name="Google Shape;269;p42"/>
          <p:cNvSpPr txBox="1"/>
          <p:nvPr/>
        </p:nvSpPr>
        <p:spPr>
          <a:xfrm>
            <a:off x="186825" y="1671949"/>
            <a:ext cx="8533800" cy="144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DO180 –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  <a:hlinkClick r:id="rId4"/>
              </a:rPr>
              <a:t>OpenShift Administration 1 – Containers and Kubernetes</a:t>
            </a:r>
            <a:endParaRPr sz="2050" dirty="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DO288 –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  <a:hlinkClick r:id="rId5"/>
              </a:rPr>
              <a:t>OpenShift Development 1 – Containerizing Applications</a:t>
            </a:r>
            <a:endParaRPr sz="2050" dirty="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DO295 –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  <a:hlinkClick r:id="rId6"/>
              </a:rPr>
              <a:t>OpenShift Development 2</a:t>
            </a:r>
            <a:endParaRPr sz="2050" dirty="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" sz="2050" dirty="0">
                <a:solidFill>
                  <a:srgbClr val="4E4242"/>
                </a:solidFill>
                <a:highlight>
                  <a:srgbClr val="FFFFFF"/>
                </a:highlight>
              </a:rPr>
              <a:t>DO720 – </a:t>
            </a:r>
            <a:r>
              <a:rPr lang="en" sz="2050" dirty="0">
                <a:solidFill>
                  <a:srgbClr val="4E4242"/>
                </a:solidFill>
                <a:highlight>
                  <a:srgbClr val="FFFFFF"/>
                </a:highlight>
                <a:hlinkClick r:id="rId7"/>
              </a:rPr>
              <a:t>Container Adoption Bootcamp for Developers</a:t>
            </a:r>
            <a:endParaRPr sz="2100" dirty="0"/>
          </a:p>
        </p:txBody>
      </p:sp>
    </p:spTree>
    <p:extLst>
      <p:ext uri="{BB962C8B-B14F-4D97-AF65-F5344CB8AC3E}">
        <p14:creationId xmlns:p14="http://schemas.microsoft.com/office/powerpoint/2010/main" val="2122447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89" y="1304419"/>
            <a:ext cx="2379725" cy="23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375" y="3935787"/>
            <a:ext cx="184665" cy="2735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53;p40">
            <a:extLst>
              <a:ext uri="{FF2B5EF4-FFF2-40B4-BE49-F238E27FC236}">
                <a16:creationId xmlns:a16="http://schemas.microsoft.com/office/drawing/2014/main" id="{BE2A4E11-A909-BF4F-B32E-BF8BE45E5735}"/>
              </a:ext>
            </a:extLst>
          </p:cNvPr>
          <p:cNvSpPr txBox="1"/>
          <p:nvPr/>
        </p:nvSpPr>
        <p:spPr>
          <a:xfrm>
            <a:off x="2736600" y="1987826"/>
            <a:ext cx="6407400" cy="1418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7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Administrators</a:t>
            </a:r>
            <a:endParaRPr lang="en-US"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B586E2-F2D2-0843-B140-A06F346C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60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1047350" y="29854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" sz="3000" b="1" dirty="0"/>
              <a:t>Containers and OpenShift (OCP)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8" name="Google Shape;268;p42"/>
          <p:cNvSpPr txBox="1"/>
          <p:nvPr/>
        </p:nvSpPr>
        <p:spPr>
          <a:xfrm>
            <a:off x="512025" y="4132475"/>
            <a:ext cx="853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https://www.redhat.com/en/topics/containers</a:t>
            </a:r>
            <a:r>
              <a:rPr lang="en" sz="1200"/>
              <a:t> </a:t>
            </a:r>
            <a:endParaRPr sz="1200"/>
          </a:p>
        </p:txBody>
      </p:sp>
      <p:sp>
        <p:nvSpPr>
          <p:cNvPr id="6" name="Google Shape;269;p42">
            <a:extLst>
              <a:ext uri="{FF2B5EF4-FFF2-40B4-BE49-F238E27FC236}">
                <a16:creationId xmlns:a16="http://schemas.microsoft.com/office/drawing/2014/main" id="{CBCC06BC-35F3-884F-B6A9-B601B97002C1}"/>
              </a:ext>
            </a:extLst>
          </p:cNvPr>
          <p:cNvSpPr txBox="1"/>
          <p:nvPr/>
        </p:nvSpPr>
        <p:spPr>
          <a:xfrm>
            <a:off x="186825" y="1671949"/>
            <a:ext cx="8533800" cy="176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DO180 –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  <a:hlinkClick r:id="rId4"/>
              </a:rPr>
              <a:t>OpenShift Administration 1 – Containers and Kubernetes</a:t>
            </a:r>
            <a:endParaRPr sz="2050" dirty="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DO280 –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  <a:hlinkClick r:id="rId5"/>
              </a:rPr>
              <a:t>OpenShift Administration 2</a:t>
            </a:r>
            <a:endParaRPr sz="2050" dirty="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DO322 –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  <a:hlinkClick r:id="rId6"/>
              </a:rPr>
              <a:t>OpenShift Installation Lab</a:t>
            </a:r>
            <a:endParaRPr sz="2050" dirty="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" sz="2050" dirty="0">
                <a:solidFill>
                  <a:srgbClr val="4E4242"/>
                </a:solidFill>
                <a:highlight>
                  <a:srgbClr val="FFFFFF"/>
                </a:highlight>
              </a:rPr>
              <a:t>DO380 – </a:t>
            </a:r>
            <a:r>
              <a:rPr lang="en" sz="2050" dirty="0">
                <a:solidFill>
                  <a:srgbClr val="4E4242"/>
                </a:solidFill>
                <a:highlight>
                  <a:srgbClr val="FFFFFF"/>
                </a:highlight>
                <a:hlinkClick r:id="rId7"/>
              </a:rPr>
              <a:t>OpenShift Administration 3</a:t>
            </a:r>
            <a:endParaRPr lang="en" sz="2050" dirty="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" sz="2050" dirty="0">
                <a:solidFill>
                  <a:srgbClr val="4E4242"/>
                </a:solidFill>
                <a:highlight>
                  <a:srgbClr val="FFFFFF"/>
                </a:highlight>
              </a:rPr>
              <a:t>DO700 – </a:t>
            </a:r>
            <a:r>
              <a:rPr lang="en" sz="2050" dirty="0">
                <a:solidFill>
                  <a:srgbClr val="4E4242"/>
                </a:solidFill>
                <a:highlight>
                  <a:srgbClr val="FFFFFF"/>
                </a:highlight>
                <a:hlinkClick r:id="rId8"/>
              </a:rPr>
              <a:t>Container Adoption Bootcamp</a:t>
            </a:r>
            <a:endParaRPr sz="2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82" name="Google Shape;282;p44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4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Administration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0" name="Google Shape;267;p42">
            <a:extLst>
              <a:ext uri="{FF2B5EF4-FFF2-40B4-BE49-F238E27FC236}">
                <a16:creationId xmlns:a16="http://schemas.microsoft.com/office/drawing/2014/main" id="{B2F1EDDA-7A20-034A-B157-03C6AC9B16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7350" y="29854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" sz="3000" b="1" dirty="0"/>
              <a:t>System Administration Courses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" name="Google Shape;269;p42">
            <a:extLst>
              <a:ext uri="{FF2B5EF4-FFF2-40B4-BE49-F238E27FC236}">
                <a16:creationId xmlns:a16="http://schemas.microsoft.com/office/drawing/2014/main" id="{0882154A-E7FA-DD46-97CF-22E93FDF73BC}"/>
              </a:ext>
            </a:extLst>
          </p:cNvPr>
          <p:cNvSpPr txBox="1"/>
          <p:nvPr/>
        </p:nvSpPr>
        <p:spPr>
          <a:xfrm>
            <a:off x="186825" y="1671949"/>
            <a:ext cx="8533800" cy="2085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RH124 –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  <a:hlinkClick r:id="rId3"/>
              </a:rPr>
              <a:t>Red Hat System Administration 1</a:t>
            </a:r>
            <a:endParaRPr sz="2050" dirty="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RH134 –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  <a:hlinkClick r:id="rId4"/>
              </a:rPr>
              <a:t>Red Hat System Administration 2</a:t>
            </a:r>
            <a:endParaRPr sz="2050" dirty="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RH294 –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  <a:hlinkClick r:id="rId5"/>
              </a:rPr>
              <a:t>Red Hat Linux Automation with Ansible</a:t>
            </a:r>
            <a:endParaRPr sz="2050" dirty="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" sz="2050" dirty="0">
                <a:solidFill>
                  <a:srgbClr val="4E4242"/>
                </a:solidFill>
                <a:highlight>
                  <a:srgbClr val="FFFFFF"/>
                </a:highlight>
              </a:rPr>
              <a:t>RH342 – </a:t>
            </a:r>
            <a:r>
              <a:rPr lang="en" sz="2050" dirty="0">
                <a:solidFill>
                  <a:srgbClr val="4E4242"/>
                </a:solidFill>
                <a:highlight>
                  <a:srgbClr val="FFFFFF"/>
                </a:highlight>
                <a:hlinkClick r:id="rId6"/>
              </a:rPr>
              <a:t>Red Hat Troubleshooting</a:t>
            </a:r>
            <a:endParaRPr lang="en" sz="2050" dirty="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" sz="2050" dirty="0">
                <a:solidFill>
                  <a:srgbClr val="4E4242"/>
                </a:solidFill>
                <a:highlight>
                  <a:srgbClr val="FFFFFF"/>
                </a:highlight>
              </a:rPr>
              <a:t>RH415 – </a:t>
            </a:r>
            <a:r>
              <a:rPr lang="en" sz="2050" dirty="0">
                <a:solidFill>
                  <a:srgbClr val="4E4242"/>
                </a:solidFill>
                <a:highlight>
                  <a:srgbClr val="FFFFFF"/>
                </a:highlight>
                <a:hlinkClick r:id="rId7"/>
              </a:rPr>
              <a:t>Red H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  <a:hlinkClick r:id="rId7"/>
              </a:rPr>
              <a:t>a</a:t>
            </a:r>
            <a:r>
              <a:rPr lang="en" sz="2050" dirty="0">
                <a:solidFill>
                  <a:srgbClr val="4E4242"/>
                </a:solidFill>
                <a:highlight>
                  <a:srgbClr val="FFFFFF"/>
                </a:highlight>
                <a:hlinkClick r:id="rId7"/>
              </a:rPr>
              <a:t>t Security</a:t>
            </a:r>
            <a:endParaRPr lang="en" sz="2050" dirty="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" sz="2050" dirty="0">
                <a:solidFill>
                  <a:srgbClr val="4E4242"/>
                </a:solidFill>
                <a:highlight>
                  <a:srgbClr val="FFFFFF"/>
                </a:highlight>
              </a:rPr>
              <a:t>RH442 – </a:t>
            </a:r>
            <a:r>
              <a:rPr lang="en" sz="2050" dirty="0">
                <a:solidFill>
                  <a:srgbClr val="4E4242"/>
                </a:solidFill>
                <a:highlight>
                  <a:srgbClr val="FFFFFF"/>
                </a:highlight>
                <a:hlinkClick r:id="rId8"/>
              </a:rPr>
              <a:t>Red Hat Performance Tuning</a:t>
            </a:r>
            <a:endParaRPr sz="2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444</Words>
  <Application>Microsoft Macintosh PowerPoint</Application>
  <PresentationFormat>On-screen Show (16:9)</PresentationFormat>
  <Paragraphs>91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Overpass</vt:lpstr>
      <vt:lpstr>Arial</vt:lpstr>
      <vt:lpstr>Proxima Nova</vt:lpstr>
      <vt:lpstr>Simple Light</vt:lpstr>
      <vt:lpstr>Red Hat widescreen template</vt:lpstr>
      <vt:lpstr>DevOps Culture and Practice Enablement </vt:lpstr>
      <vt:lpstr>Topics</vt:lpstr>
      <vt:lpstr>Containers &amp; OpenShift</vt:lpstr>
      <vt:lpstr>PowerPoint Presentation</vt:lpstr>
      <vt:lpstr>Containers and OpenShift (OCP)</vt:lpstr>
      <vt:lpstr>PowerPoint Presentation</vt:lpstr>
      <vt:lpstr>Containers and OpenShift (OCP)</vt:lpstr>
      <vt:lpstr>System Administration </vt:lpstr>
      <vt:lpstr>System Administration Courses</vt:lpstr>
      <vt:lpstr>Development</vt:lpstr>
      <vt:lpstr>Development Courses</vt:lpstr>
      <vt:lpstr>Transformational Learning</vt:lpstr>
      <vt:lpstr>DevOps Courses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Culture and Practice Enablement </dc:title>
  <cp:lastModifiedBy>Travis Michette</cp:lastModifiedBy>
  <cp:revision>5</cp:revision>
  <dcterms:modified xsi:type="dcterms:W3CDTF">2021-09-15T17:24:41Z</dcterms:modified>
</cp:coreProperties>
</file>